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5" r:id="rId1"/>
  </p:sldMasterIdLst>
  <p:notesMasterIdLst>
    <p:notesMasterId r:id="rId37"/>
  </p:notesMasterIdLst>
  <p:handoutMasterIdLst>
    <p:handoutMasterId r:id="rId38"/>
  </p:handoutMasterIdLst>
  <p:sldIdLst>
    <p:sldId id="269" r:id="rId2"/>
    <p:sldId id="270" r:id="rId3"/>
    <p:sldId id="271" r:id="rId4"/>
    <p:sldId id="272" r:id="rId5"/>
    <p:sldId id="273" r:id="rId6"/>
    <p:sldId id="274" r:id="rId7"/>
    <p:sldId id="291" r:id="rId8"/>
    <p:sldId id="292" r:id="rId9"/>
    <p:sldId id="294" r:id="rId10"/>
    <p:sldId id="295" r:id="rId11"/>
    <p:sldId id="296" r:id="rId12"/>
    <p:sldId id="262" r:id="rId13"/>
    <p:sldId id="263" r:id="rId14"/>
    <p:sldId id="264" r:id="rId15"/>
    <p:sldId id="265" r:id="rId16"/>
    <p:sldId id="297" r:id="rId17"/>
    <p:sldId id="298" r:id="rId18"/>
    <p:sldId id="267" r:id="rId19"/>
    <p:sldId id="268" r:id="rId20"/>
    <p:sldId id="261" r:id="rId21"/>
    <p:sldId id="260" r:id="rId22"/>
    <p:sldId id="258" r:id="rId23"/>
    <p:sldId id="259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300" r:id="rId34"/>
    <p:sldId id="301" r:id="rId35"/>
    <p:sldId id="299" r:id="rId36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an Bunk" initials="CB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94660"/>
  </p:normalViewPr>
  <p:slideViewPr>
    <p:cSldViewPr snapToGrid="0" snapToObjects="1">
      <p:cViewPr varScale="1">
        <p:scale>
          <a:sx n="129" d="100"/>
          <a:sy n="129" d="100"/>
        </p:scale>
        <p:origin x="-1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02-03T16:54:45.643" idx="1">
    <p:pos x="10" y="10"/>
    <p:text>Komponenten Diagramm zeigen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02-03T19:44:35.019" idx="2">
    <p:pos x="10" y="10"/>
    <p:text>Screenshots machen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02-03T16:54:45.643" idx="3">
    <p:pos x="10" y="10"/>
    <p:text>Komponenten Diagramm zeigen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02-03T19:44:35.019" idx="4">
    <p:pos x="10" y="10"/>
    <p:text>Screenshots machen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02-03T19:44:35.019" idx="5">
    <p:pos x="10" y="10"/>
    <p:text>Screenshots machen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698AD6-D8EB-584B-A1A9-EC356BE5F280}" type="datetime1">
              <a:rPr lang="de-DE" smtClean="0"/>
              <a:t>06.02.12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3FC4D-52EA-E741-B844-2FA70B205C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00425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88E4B-8250-EF4B-B6AA-46CB72CD2CD3}" type="datetime1">
              <a:rPr lang="de-DE" smtClean="0"/>
              <a:t>06.02.12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27A53-7792-4545-987F-166F56C772A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529973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27A53-7792-4545-987F-166F56C772A7}" type="slidenum">
              <a:rPr lang="de-DE" smtClean="0"/>
              <a:t>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380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Komponenten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0F18D-66C1-7744-ADC7-592FB8103E4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Komponenten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0F18D-66C1-7744-ADC7-592FB8103E44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D310-588D-AF4C-91A6-EBEEE50DDD76}" type="datetime1">
              <a:rPr lang="de-DE" smtClean="0"/>
              <a:t>06.02.12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43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45883-313A-C349-A863-A91E4C68D97A}" type="datetime1">
              <a:rPr lang="de-DE" smtClean="0"/>
              <a:t>06.02.12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548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3B596-D8D8-8542-91DF-4A17B6945FBA}" type="datetime1">
              <a:rPr lang="de-DE" smtClean="0"/>
              <a:t>06.02.12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17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57FC-7EA9-3941-A0B3-042259C50BDD}" type="datetime1">
              <a:rPr lang="de-DE" smtClean="0"/>
              <a:t>06.02.12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61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2AE15-8E32-E24B-A358-51D0EE6396AE}" type="datetime1">
              <a:rPr lang="de-DE" smtClean="0"/>
              <a:t>06.02.12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9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D4FE-EB1C-B748-9E09-1DF152F1C559}" type="datetime1">
              <a:rPr lang="de-DE" smtClean="0"/>
              <a:t>06.02.12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867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196C8-4A9B-EB42-90C5-2ECA99B11207}" type="datetime1">
              <a:rPr lang="de-DE" smtClean="0"/>
              <a:t>06.02.12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29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A947E-3753-5144-B03F-0417EFE211E8}" type="datetime1">
              <a:rPr lang="de-DE" smtClean="0"/>
              <a:t>06.02.12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558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6755A-3EE0-F646-B3C4-1BD0CBCD0CC4}" type="datetime1">
              <a:rPr lang="de-DE" smtClean="0"/>
              <a:t>06.02.12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824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F1794-6052-A541-B4A9-56EB599237B6}" type="datetime1">
              <a:rPr lang="de-DE" smtClean="0"/>
              <a:t>06.02.12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77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1DA30-C02C-E346-95B2-4183AFE00B0A}" type="datetime1">
              <a:rPr lang="de-DE" smtClean="0"/>
              <a:t>06.02.12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17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A61C1-0BF3-994C-A225-A31709782B7A}" type="datetime1">
              <a:rPr lang="de-DE" smtClean="0"/>
              <a:t>06.02.12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80C24-55F2-8F42-9FE3-6A514715AB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117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comments" Target="../comments/comment4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comments" Target="../comments/comment5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itania.f4.htw-berlin.de/" TargetMode="Externa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comments" Target="../comments/commen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200005" y="1790129"/>
            <a:ext cx="8740239" cy="1960143"/>
          </a:xfrm>
          <a:prstGeom prst="roundRect">
            <a:avLst/>
          </a:prstGeom>
          <a:solidFill>
            <a:srgbClr val="CBDB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29455" y="4986867"/>
            <a:ext cx="6400800" cy="930393"/>
          </a:xfrm>
        </p:spPr>
        <p:txBody>
          <a:bodyPr>
            <a:normAutofit/>
          </a:bodyPr>
          <a:lstStyle/>
          <a:p>
            <a:r>
              <a:rPr lang="de-DE" sz="2400" i="1" dirty="0" smtClean="0">
                <a:solidFill>
                  <a:srgbClr val="000000"/>
                </a:solidFill>
              </a:rPr>
              <a:t>Christian Bunk, </a:t>
            </a:r>
            <a:r>
              <a:rPr lang="de-DE" sz="2400" i="1" dirty="0" err="1" smtClean="0">
                <a:solidFill>
                  <a:srgbClr val="000000"/>
                </a:solidFill>
              </a:rPr>
              <a:t>António</a:t>
            </a:r>
            <a:r>
              <a:rPr lang="de-DE" sz="2400" i="1" dirty="0" smtClean="0">
                <a:solidFill>
                  <a:srgbClr val="000000"/>
                </a:solidFill>
              </a:rPr>
              <a:t> </a:t>
            </a:r>
            <a:r>
              <a:rPr lang="de-DE" sz="2400" i="1" dirty="0" err="1" smtClean="0">
                <a:solidFill>
                  <a:srgbClr val="000000"/>
                </a:solidFill>
              </a:rPr>
              <a:t>Loureiro</a:t>
            </a:r>
            <a:r>
              <a:rPr lang="de-DE" sz="2400" i="1" dirty="0" smtClean="0">
                <a:solidFill>
                  <a:srgbClr val="000000"/>
                </a:solidFill>
              </a:rPr>
              <a:t>, Alexander Miller, Benjamin Oertel, Christian </a:t>
            </a:r>
            <a:r>
              <a:rPr lang="de-DE" sz="2400" i="1" dirty="0" err="1" smtClean="0">
                <a:solidFill>
                  <a:srgbClr val="000000"/>
                </a:solidFill>
              </a:rPr>
              <a:t>Sandvoß</a:t>
            </a:r>
            <a:endParaRPr lang="de-DE" sz="2400" i="1" dirty="0">
              <a:solidFill>
                <a:srgbClr val="000000"/>
              </a:solidFill>
            </a:endParaRPr>
          </a:p>
        </p:txBody>
      </p:sp>
      <p:pic>
        <p:nvPicPr>
          <p:cNvPr id="6" name="Bild 5" descr="imed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77" y="2055047"/>
            <a:ext cx="3248236" cy="945915"/>
          </a:xfrm>
          <a:prstGeom prst="rect">
            <a:avLst/>
          </a:prstGeom>
        </p:spPr>
      </p:pic>
      <p:sp>
        <p:nvSpPr>
          <p:cNvPr id="8" name="Untertitel 2"/>
          <p:cNvSpPr txBox="1">
            <a:spLocks/>
          </p:cNvSpPr>
          <p:nvPr/>
        </p:nvSpPr>
        <p:spPr>
          <a:xfrm>
            <a:off x="1429455" y="3048004"/>
            <a:ext cx="6400800" cy="43838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i="1" dirty="0" smtClean="0">
                <a:solidFill>
                  <a:schemeClr val="bg1">
                    <a:lumMod val="65000"/>
                  </a:schemeClr>
                </a:solidFill>
              </a:rPr>
              <a:t>Messung von Vitalfunktionen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22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err="1" smtClean="0"/>
              <a:t>Personas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937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3500" dirty="0" smtClean="0"/>
              <a:t>Peter </a:t>
            </a:r>
            <a:r>
              <a:rPr lang="de-DE" sz="3500" dirty="0" err="1" smtClean="0"/>
              <a:t>Venkman</a:t>
            </a:r>
            <a:r>
              <a:rPr lang="de-DE" sz="3500" dirty="0" smtClean="0"/>
              <a:t> (25)</a:t>
            </a:r>
          </a:p>
          <a:p>
            <a:pPr marL="0" indent="0">
              <a:buNone/>
            </a:pPr>
            <a:r>
              <a:rPr lang="de-DE" sz="2700" dirty="0" smtClean="0"/>
              <a:t>Position: Praktikant</a:t>
            </a:r>
          </a:p>
          <a:p>
            <a:endParaRPr lang="de-DE" sz="2700" dirty="0" smtClean="0"/>
          </a:p>
          <a:p>
            <a:r>
              <a:rPr lang="de-DE" sz="2700" dirty="0" smtClean="0"/>
              <a:t>Hofft auf die Einführung neuer Systeme</a:t>
            </a:r>
          </a:p>
          <a:p>
            <a:r>
              <a:rPr lang="de-DE" sz="2700" dirty="0" smtClean="0"/>
              <a:t>Sehr hohe Computer und Netzaffinität</a:t>
            </a:r>
          </a:p>
          <a:p>
            <a:r>
              <a:rPr lang="de-DE" sz="2700" dirty="0" smtClean="0"/>
              <a:t>Viel Erfahrung mit modernen mobilen Geräten</a:t>
            </a:r>
          </a:p>
          <a:p>
            <a:r>
              <a:rPr lang="de-DE" sz="2700" dirty="0" smtClean="0"/>
              <a:t>Wünscht sich schnelles und effizientes Arbeiten</a:t>
            </a:r>
          </a:p>
          <a:p>
            <a:r>
              <a:rPr lang="de-DE" sz="2700" dirty="0" smtClean="0"/>
              <a:t>Angst das Anwendung nicht erlernbar ist und viel Zeitaufwand beansprucht</a:t>
            </a:r>
          </a:p>
          <a:p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Projektmanagement</a:t>
            </a:r>
            <a:endParaRPr lang="de-DE" sz="2400" dirty="0">
              <a:solidFill>
                <a:srgbClr val="A6A6A6"/>
              </a:solidFill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187" y="1604841"/>
            <a:ext cx="1183748" cy="1632927"/>
          </a:xfrm>
          <a:prstGeom prst="rect">
            <a:avLst/>
          </a:prstGeom>
        </p:spPr>
      </p:pic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62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err="1" smtClean="0"/>
              <a:t>Personas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6757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sz="4600" dirty="0" smtClean="0"/>
              <a:t>Alfred </a:t>
            </a:r>
            <a:r>
              <a:rPr lang="de-DE" sz="4600" dirty="0" err="1" smtClean="0"/>
              <a:t>Tezlaff</a:t>
            </a:r>
            <a:r>
              <a:rPr lang="de-DE" sz="4600" dirty="0" smtClean="0"/>
              <a:t> (53)</a:t>
            </a:r>
          </a:p>
          <a:p>
            <a:pPr marL="0" indent="0">
              <a:buNone/>
            </a:pPr>
            <a:r>
              <a:rPr lang="de-DE" sz="3500" dirty="0" smtClean="0"/>
              <a:t>Patient</a:t>
            </a:r>
          </a:p>
          <a:p>
            <a:pPr marL="0" indent="0">
              <a:buNone/>
            </a:pPr>
            <a:endParaRPr lang="de-DE" sz="3500" dirty="0" smtClean="0"/>
          </a:p>
          <a:p>
            <a:r>
              <a:rPr lang="de-DE" sz="3500" dirty="0" smtClean="0"/>
              <a:t>Erwartet ein einfaches System</a:t>
            </a:r>
          </a:p>
          <a:p>
            <a:r>
              <a:rPr lang="de-DE" sz="3500" dirty="0" smtClean="0"/>
              <a:t>Keine PC-Erfahrung und Internet-Erfahrung</a:t>
            </a:r>
          </a:p>
          <a:p>
            <a:r>
              <a:rPr lang="de-DE" sz="3500" dirty="0" smtClean="0"/>
              <a:t>Keine Erfahrung mit modernen mobilen Geräten</a:t>
            </a:r>
          </a:p>
          <a:p>
            <a:r>
              <a:rPr lang="de-DE" sz="3500" dirty="0" smtClean="0"/>
              <a:t>Fürchtet jegliche Innovationen </a:t>
            </a:r>
          </a:p>
          <a:p>
            <a:r>
              <a:rPr lang="de-DE" sz="3500" dirty="0" smtClean="0"/>
              <a:t>Beschwert sich wenn Applikation nicht den Erwartungen entspricht</a:t>
            </a:r>
          </a:p>
          <a:p>
            <a:r>
              <a:rPr lang="de-DE" sz="3500" dirty="0" smtClean="0"/>
              <a:t>Fordert Sicherheit der erhobenen Daten</a:t>
            </a:r>
          </a:p>
          <a:p>
            <a:r>
              <a:rPr lang="de-DE" sz="3500" dirty="0" smtClean="0"/>
              <a:t>Angst vor Fehldiagnose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Projektmanagement</a:t>
            </a:r>
            <a:endParaRPr lang="de-DE" sz="2400" dirty="0">
              <a:solidFill>
                <a:srgbClr val="A6A6A6"/>
              </a:solidFill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963" y="1632928"/>
            <a:ext cx="1222972" cy="1632927"/>
          </a:xfrm>
          <a:prstGeom prst="rect">
            <a:avLst/>
          </a:prstGeom>
        </p:spPr>
      </p:pic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94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PT" dirty="0"/>
              <a:t>Use </a:t>
            </a:r>
            <a:r>
              <a:rPr lang="pt-PT" dirty="0" smtClean="0"/>
              <a:t>Cases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088444" y="1232370"/>
            <a:ext cx="6598356" cy="4893793"/>
          </a:xfrm>
        </p:spPr>
        <p:txBody>
          <a:bodyPr/>
          <a:lstStyle/>
          <a:p>
            <a:r>
              <a:rPr lang="pt-PT" dirty="0" err="1"/>
              <a:t>Patient</a:t>
            </a:r>
            <a:r>
              <a:rPr lang="pt-PT" dirty="0"/>
              <a:t> </a:t>
            </a:r>
            <a:r>
              <a:rPr lang="pt-PT" dirty="0" err="1" smtClean="0"/>
              <a:t>Ankunft</a:t>
            </a:r>
            <a:endParaRPr lang="pt-PT" dirty="0"/>
          </a:p>
          <a:p>
            <a:r>
              <a:rPr lang="pt-PT" dirty="0" err="1"/>
              <a:t>Anmeldung</a:t>
            </a:r>
            <a:r>
              <a:rPr lang="pt-PT" dirty="0"/>
              <a:t> </a:t>
            </a:r>
            <a:r>
              <a:rPr lang="pt-PT" dirty="0" err="1"/>
              <a:t>mittels</a:t>
            </a:r>
            <a:r>
              <a:rPr lang="pt-PT" dirty="0"/>
              <a:t> </a:t>
            </a:r>
            <a:r>
              <a:rPr lang="pt-PT" dirty="0" err="1"/>
              <a:t>Krankenkarte</a:t>
            </a:r>
            <a:endParaRPr lang="pt-PT" dirty="0"/>
          </a:p>
          <a:p>
            <a:r>
              <a:rPr lang="pt-PT" dirty="0" err="1"/>
              <a:t>Speicherung</a:t>
            </a:r>
            <a:r>
              <a:rPr lang="pt-PT" dirty="0"/>
              <a:t> der </a:t>
            </a:r>
            <a:r>
              <a:rPr lang="pt-PT" dirty="0" err="1" smtClean="0"/>
              <a:t>Patientendaten</a:t>
            </a:r>
            <a:endParaRPr lang="pt-PT" dirty="0"/>
          </a:p>
          <a:p>
            <a:r>
              <a:rPr lang="pt-PT" dirty="0" err="1"/>
              <a:t>Beginn</a:t>
            </a:r>
            <a:r>
              <a:rPr lang="pt-PT" dirty="0"/>
              <a:t> </a:t>
            </a:r>
            <a:r>
              <a:rPr lang="pt-PT" dirty="0" err="1"/>
              <a:t>des</a:t>
            </a:r>
            <a:r>
              <a:rPr lang="pt-PT" dirty="0"/>
              <a:t> </a:t>
            </a:r>
            <a:r>
              <a:rPr lang="pt-PT" dirty="0" err="1" smtClean="0"/>
              <a:t>Krankenhausaufenthalts</a:t>
            </a:r>
            <a:endParaRPr lang="pt-PT" dirty="0"/>
          </a:p>
        </p:txBody>
      </p:sp>
      <p:pic>
        <p:nvPicPr>
          <p:cNvPr id="4" name="Bild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504567"/>
            <a:ext cx="6659640" cy="4362840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Projektmanagement</a:t>
            </a:r>
            <a:endParaRPr lang="de-DE" sz="2400" dirty="0">
              <a:solidFill>
                <a:srgbClr val="A6A6A6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070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PT" dirty="0"/>
              <a:t>Use </a:t>
            </a:r>
            <a:r>
              <a:rPr lang="pt-PT" dirty="0" smtClean="0"/>
              <a:t>Cases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17638"/>
            <a:ext cx="7040504" cy="4708525"/>
          </a:xfrm>
        </p:spPr>
        <p:txBody>
          <a:bodyPr/>
          <a:lstStyle/>
          <a:p>
            <a:r>
              <a:rPr lang="pt-PT" dirty="0"/>
              <a:t>RFID-</a:t>
            </a:r>
            <a:r>
              <a:rPr lang="pt-PT" dirty="0" err="1" smtClean="0"/>
              <a:t>Armbandanlegung</a:t>
            </a:r>
            <a:endParaRPr lang="pt-PT" dirty="0"/>
          </a:p>
          <a:p>
            <a:r>
              <a:rPr lang="pt-PT" dirty="0" err="1"/>
              <a:t>Assoziation</a:t>
            </a:r>
            <a:r>
              <a:rPr lang="pt-PT" dirty="0"/>
              <a:t> </a:t>
            </a:r>
            <a:r>
              <a:rPr lang="pt-PT" dirty="0" err="1"/>
              <a:t>Patient</a:t>
            </a:r>
            <a:r>
              <a:rPr lang="pt-PT" dirty="0"/>
              <a:t> - </a:t>
            </a:r>
            <a:r>
              <a:rPr lang="pt-PT" dirty="0" err="1"/>
              <a:t>Armband</a:t>
            </a:r>
            <a:endParaRPr lang="pt-PT" dirty="0"/>
          </a:p>
          <a:p>
            <a:r>
              <a:rPr lang="pt-PT" dirty="0"/>
              <a:t>RFID-</a:t>
            </a:r>
            <a:r>
              <a:rPr lang="pt-PT" dirty="0" err="1"/>
              <a:t>Armband</a:t>
            </a:r>
            <a:r>
              <a:rPr lang="pt-PT" dirty="0"/>
              <a:t> </a:t>
            </a:r>
            <a:r>
              <a:rPr lang="pt-PT" dirty="0" err="1"/>
              <a:t>ist</a:t>
            </a:r>
            <a:r>
              <a:rPr lang="pt-PT" dirty="0"/>
              <a:t> pro </a:t>
            </a:r>
            <a:r>
              <a:rPr lang="pt-PT" dirty="0" err="1"/>
              <a:t>Patient</a:t>
            </a:r>
            <a:r>
              <a:rPr lang="pt-PT" dirty="0"/>
              <a:t> </a:t>
            </a:r>
            <a:r>
              <a:rPr lang="pt-PT" dirty="0" err="1" smtClean="0"/>
              <a:t>eindeutig</a:t>
            </a:r>
            <a:endParaRPr lang="pt-PT" dirty="0"/>
          </a:p>
        </p:txBody>
      </p:sp>
      <p:pic>
        <p:nvPicPr>
          <p:cNvPr id="4" name="Bild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206520"/>
            <a:ext cx="7081560" cy="3651480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Projektmanagement</a:t>
            </a:r>
            <a:endParaRPr lang="de-DE" sz="2400" dirty="0">
              <a:solidFill>
                <a:srgbClr val="A6A6A6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863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err="1" smtClean="0"/>
              <a:t>Use</a:t>
            </a:r>
            <a:r>
              <a:rPr lang="de-DE" dirty="0" smtClean="0"/>
              <a:t> Cases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1" y="1600200"/>
            <a:ext cx="4690283" cy="4525963"/>
          </a:xfrm>
        </p:spPr>
        <p:txBody>
          <a:bodyPr>
            <a:normAutofit/>
          </a:bodyPr>
          <a:lstStyle/>
          <a:p>
            <a:r>
              <a:rPr lang="pt-PT" sz="2400" dirty="0" err="1"/>
              <a:t>Visualisierung</a:t>
            </a:r>
            <a:r>
              <a:rPr lang="pt-PT" sz="2400" dirty="0"/>
              <a:t> der </a:t>
            </a:r>
            <a:r>
              <a:rPr lang="pt-PT" sz="2400" dirty="0" err="1" smtClean="0"/>
              <a:t>Patientdaten</a:t>
            </a:r>
            <a:endParaRPr lang="pt-PT" sz="2400" dirty="0"/>
          </a:p>
          <a:p>
            <a:r>
              <a:rPr lang="pt-PT" sz="2400" dirty="0" err="1"/>
              <a:t>Auswahl</a:t>
            </a:r>
            <a:r>
              <a:rPr lang="pt-PT" sz="2400" dirty="0"/>
              <a:t> </a:t>
            </a:r>
            <a:r>
              <a:rPr lang="pt-PT" sz="2400" dirty="0" err="1"/>
              <a:t>des</a:t>
            </a:r>
            <a:r>
              <a:rPr lang="pt-PT" sz="2400" dirty="0"/>
              <a:t> </a:t>
            </a:r>
            <a:r>
              <a:rPr lang="pt-PT" sz="2400" dirty="0" err="1" smtClean="0"/>
              <a:t>Messgerätes</a:t>
            </a:r>
            <a:endParaRPr lang="pt-PT" sz="2400" dirty="0"/>
          </a:p>
          <a:p>
            <a:r>
              <a:rPr lang="pt-PT" sz="2400" dirty="0" err="1"/>
              <a:t>Auslesung</a:t>
            </a:r>
            <a:r>
              <a:rPr lang="pt-PT" sz="2400" dirty="0"/>
              <a:t> der </a:t>
            </a:r>
            <a:r>
              <a:rPr lang="pt-PT" sz="2400" dirty="0" err="1" smtClean="0"/>
              <a:t>Patientendaten</a:t>
            </a:r>
            <a:endParaRPr lang="pt-PT" sz="2400" dirty="0"/>
          </a:p>
          <a:p>
            <a:r>
              <a:rPr lang="pt-PT" sz="2400" dirty="0" err="1"/>
              <a:t>Notiz</a:t>
            </a:r>
            <a:r>
              <a:rPr lang="pt-PT" sz="2400" dirty="0"/>
              <a:t> </a:t>
            </a:r>
            <a:r>
              <a:rPr lang="pt-PT" sz="2400" dirty="0" err="1"/>
              <a:t>einfügung</a:t>
            </a:r>
            <a:endParaRPr lang="pt-PT" sz="2400" dirty="0"/>
          </a:p>
          <a:p>
            <a:r>
              <a:rPr lang="pt-PT" sz="2400" dirty="0" err="1"/>
              <a:t>Automatische</a:t>
            </a:r>
            <a:r>
              <a:rPr lang="pt-PT" sz="2400" dirty="0"/>
              <a:t> </a:t>
            </a:r>
            <a:r>
              <a:rPr lang="pt-PT" sz="2400" dirty="0" err="1" smtClean="0"/>
              <a:t>Assoziation</a:t>
            </a:r>
            <a:r>
              <a:rPr lang="pt-PT" sz="2400" dirty="0" smtClean="0"/>
              <a:t> </a:t>
            </a:r>
            <a:r>
              <a:rPr lang="pt-PT" sz="2400" dirty="0"/>
              <a:t>der </a:t>
            </a:r>
            <a:r>
              <a:rPr lang="pt-PT" sz="2400" dirty="0" err="1"/>
              <a:t>Messungsdaten</a:t>
            </a:r>
            <a:r>
              <a:rPr lang="pt-PT" sz="2400" dirty="0"/>
              <a:t> </a:t>
            </a:r>
            <a:r>
              <a:rPr lang="pt-PT" sz="2400" dirty="0" err="1"/>
              <a:t>und</a:t>
            </a:r>
            <a:r>
              <a:rPr lang="pt-PT" sz="2400" dirty="0"/>
              <a:t> </a:t>
            </a:r>
            <a:r>
              <a:rPr lang="pt-PT" sz="2400" dirty="0" err="1"/>
              <a:t>dem</a:t>
            </a:r>
            <a:r>
              <a:rPr lang="pt-PT" sz="2400" dirty="0"/>
              <a:t> </a:t>
            </a:r>
            <a:r>
              <a:rPr lang="pt-PT" sz="2400" dirty="0" err="1" smtClean="0"/>
              <a:t>Patienten</a:t>
            </a:r>
            <a:endParaRPr lang="pt-PT" sz="2400" dirty="0"/>
          </a:p>
        </p:txBody>
      </p:sp>
      <p:pic>
        <p:nvPicPr>
          <p:cNvPr id="4" name="Bild 3"/>
          <p:cNvPicPr/>
          <p:nvPr/>
        </p:nvPicPr>
        <p:blipFill>
          <a:blip r:embed="rId2"/>
          <a:stretch>
            <a:fillRect/>
          </a:stretch>
        </p:blipFill>
        <p:spPr>
          <a:xfrm>
            <a:off x="4104000" y="2230200"/>
            <a:ext cx="5040000" cy="4627800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Projektmanagement</a:t>
            </a:r>
            <a:endParaRPr lang="de-DE" sz="2400" dirty="0">
              <a:solidFill>
                <a:srgbClr val="A6A6A6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9608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PT" dirty="0"/>
              <a:t>Use </a:t>
            </a:r>
            <a:r>
              <a:rPr lang="pt-PT" dirty="0" smtClean="0"/>
              <a:t>Cases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0681" y="1317978"/>
            <a:ext cx="8229600" cy="2821281"/>
          </a:xfrm>
        </p:spPr>
        <p:txBody>
          <a:bodyPr>
            <a:normAutofit/>
          </a:bodyPr>
          <a:lstStyle/>
          <a:p>
            <a:r>
              <a:rPr lang="pt-PT" sz="2800" dirty="0" err="1"/>
              <a:t>Auswertung</a:t>
            </a:r>
            <a:r>
              <a:rPr lang="pt-PT" sz="2800" dirty="0"/>
              <a:t> der </a:t>
            </a:r>
            <a:r>
              <a:rPr lang="pt-PT" sz="2800" dirty="0" err="1" smtClean="0"/>
              <a:t>Messergebnisse</a:t>
            </a:r>
            <a:endParaRPr lang="pt-PT" sz="2800" dirty="0"/>
          </a:p>
          <a:p>
            <a:r>
              <a:rPr lang="pt-PT" sz="2800" dirty="0" err="1"/>
              <a:t>Auswahl</a:t>
            </a:r>
            <a:r>
              <a:rPr lang="pt-PT" sz="2800" dirty="0"/>
              <a:t> </a:t>
            </a:r>
            <a:r>
              <a:rPr lang="pt-PT" sz="2800" dirty="0" err="1"/>
              <a:t>des</a:t>
            </a:r>
            <a:r>
              <a:rPr lang="pt-PT" sz="2800" dirty="0"/>
              <a:t> </a:t>
            </a:r>
            <a:r>
              <a:rPr lang="pt-PT" sz="2800" dirty="0" err="1"/>
              <a:t>Zeitraums</a:t>
            </a:r>
            <a:r>
              <a:rPr lang="pt-PT" sz="2800" dirty="0"/>
              <a:t>/</a:t>
            </a:r>
            <a:r>
              <a:rPr lang="pt-PT" sz="2800" dirty="0" err="1"/>
              <a:t>Messgeräts</a:t>
            </a:r>
            <a:endParaRPr lang="pt-PT" sz="2800" dirty="0"/>
          </a:p>
          <a:p>
            <a:r>
              <a:rPr lang="pt-PT" sz="2800" dirty="0" err="1" smtClean="0"/>
              <a:t>Hinzufügen</a:t>
            </a:r>
            <a:r>
              <a:rPr lang="pt-PT" sz="2800" dirty="0" smtClean="0"/>
              <a:t> </a:t>
            </a:r>
            <a:r>
              <a:rPr lang="pt-PT" sz="2800" dirty="0" err="1"/>
              <a:t>von</a:t>
            </a:r>
            <a:r>
              <a:rPr lang="pt-PT" sz="2800" dirty="0"/>
              <a:t> </a:t>
            </a:r>
            <a:r>
              <a:rPr lang="pt-PT" sz="2800" dirty="0" err="1" smtClean="0"/>
              <a:t>relevanten</a:t>
            </a:r>
            <a:r>
              <a:rPr lang="pt-PT" sz="2800" dirty="0" smtClean="0"/>
              <a:t> </a:t>
            </a:r>
            <a:r>
              <a:rPr lang="pt-PT" sz="2800" dirty="0" err="1"/>
              <a:t>Informationen</a:t>
            </a:r>
            <a:endParaRPr lang="pt-PT" sz="2800" dirty="0"/>
          </a:p>
          <a:p>
            <a:endParaRPr lang="pt-PT" sz="2800" dirty="0"/>
          </a:p>
          <a:p>
            <a:endParaRPr lang="de-DE" sz="2800" dirty="0"/>
          </a:p>
        </p:txBody>
      </p:sp>
      <p:pic>
        <p:nvPicPr>
          <p:cNvPr id="5" name="Bild 4" descr="doctor_analyzing_bl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6296"/>
            <a:ext cx="5807707" cy="3941704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Projektmanagement</a:t>
            </a:r>
            <a:endParaRPr lang="de-DE" sz="2400" dirty="0">
              <a:solidFill>
                <a:srgbClr val="A6A6A6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9986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FMEA (1)</a:t>
            </a:r>
            <a:endParaRPr lang="de-DE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-5641" b="-5641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Risikomanagement</a:t>
            </a:r>
            <a:endParaRPr lang="de-DE" sz="2400" dirty="0">
              <a:solidFill>
                <a:srgbClr val="A6A6A6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69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FMEA (2)</a:t>
            </a:r>
            <a:endParaRPr lang="de-DE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-5302" b="-5302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Risikomanagement</a:t>
            </a:r>
            <a:endParaRPr lang="de-DE" sz="2400" dirty="0">
              <a:solidFill>
                <a:srgbClr val="A6A6A6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701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Funktionalität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Zentrales </a:t>
            </a:r>
            <a:r>
              <a:rPr lang="de-DE" dirty="0" smtClean="0"/>
              <a:t>Datenmanagement</a:t>
            </a:r>
            <a:endParaRPr lang="de-DE" dirty="0" smtClean="0"/>
          </a:p>
          <a:p>
            <a:r>
              <a:rPr lang="de-DE" dirty="0" smtClean="0"/>
              <a:t>Bearbeitung der Personaldaten</a:t>
            </a:r>
            <a:endParaRPr lang="de-DE" dirty="0"/>
          </a:p>
          <a:p>
            <a:r>
              <a:rPr lang="de-DE" dirty="0"/>
              <a:t>Bearbeitung der Patientenakte</a:t>
            </a:r>
          </a:p>
          <a:p>
            <a:r>
              <a:rPr lang="de-DE" dirty="0"/>
              <a:t>Bearbeitung der RFID-</a:t>
            </a:r>
            <a:r>
              <a:rPr lang="de-DE" dirty="0" smtClean="0"/>
              <a:t>Armbänder</a:t>
            </a:r>
            <a:endParaRPr lang="de-DE" dirty="0"/>
          </a:p>
          <a:p>
            <a:r>
              <a:rPr lang="de-DE" dirty="0"/>
              <a:t>Visualisierung der </a:t>
            </a:r>
            <a:r>
              <a:rPr lang="de-DE" dirty="0" smtClean="0"/>
              <a:t>Messdaten</a:t>
            </a: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Backend</a:t>
            </a:r>
            <a:endParaRPr lang="de-DE" sz="2400" dirty="0">
              <a:solidFill>
                <a:srgbClr val="A6A6A6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5969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dirty="0" smtClean="0"/>
              <a:t>Rechteverwaltung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Messungsverwaltung</a:t>
            </a:r>
            <a:endParaRPr lang="de-DE" dirty="0"/>
          </a:p>
          <a:p>
            <a:r>
              <a:rPr lang="de-DE" dirty="0"/>
              <a:t>Krankenhäuserverwaltung</a:t>
            </a:r>
          </a:p>
          <a:p>
            <a:r>
              <a:rPr lang="de-DE" dirty="0"/>
              <a:t>Personalverwaltung</a:t>
            </a:r>
          </a:p>
          <a:p>
            <a:r>
              <a:rPr lang="de-DE" dirty="0"/>
              <a:t>Patientenverwaltung</a:t>
            </a:r>
          </a:p>
          <a:p>
            <a:r>
              <a:rPr lang="de-DE" dirty="0"/>
              <a:t>RFID-Tag-Verwaltung</a:t>
            </a:r>
          </a:p>
          <a:p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Backend</a:t>
            </a:r>
            <a:endParaRPr lang="de-DE" sz="2400" dirty="0">
              <a:solidFill>
                <a:srgbClr val="A6A6A6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03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Einleitung</a:t>
            </a:r>
          </a:p>
          <a:p>
            <a:r>
              <a:rPr lang="de-DE" dirty="0" smtClean="0"/>
              <a:t>Geschäftskonzept</a:t>
            </a:r>
          </a:p>
          <a:p>
            <a:r>
              <a:rPr lang="de-DE" dirty="0" smtClean="0"/>
              <a:t>Systemaufbau</a:t>
            </a:r>
          </a:p>
          <a:p>
            <a:r>
              <a:rPr lang="de-DE" dirty="0" smtClean="0"/>
              <a:t>Projektmanagement</a:t>
            </a:r>
          </a:p>
          <a:p>
            <a:r>
              <a:rPr lang="de-DE" dirty="0" smtClean="0"/>
              <a:t>Risikomanagement</a:t>
            </a:r>
          </a:p>
          <a:p>
            <a:r>
              <a:rPr lang="de-DE" dirty="0" smtClean="0"/>
              <a:t>Backend</a:t>
            </a:r>
          </a:p>
          <a:p>
            <a:r>
              <a:rPr lang="de-DE" dirty="0" smtClean="0"/>
              <a:t>Mobiler Client</a:t>
            </a:r>
          </a:p>
          <a:p>
            <a:r>
              <a:rPr lang="de-DE" dirty="0" smtClean="0"/>
              <a:t>Live-Demo</a:t>
            </a:r>
          </a:p>
          <a:p>
            <a:pPr>
              <a:buNone/>
            </a:pP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05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User </a:t>
            </a:r>
            <a:r>
              <a:rPr lang="de-DE" dirty="0"/>
              <a:t>Interface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Einheitliches </a:t>
            </a:r>
            <a:r>
              <a:rPr lang="de-DE" dirty="0" smtClean="0"/>
              <a:t>Corporate Design</a:t>
            </a:r>
          </a:p>
          <a:p>
            <a:pPr marL="342900" lvl="1" indent="-342900">
              <a:buFont typeface="Arial"/>
              <a:buChar char="•"/>
            </a:pPr>
            <a:r>
              <a:rPr lang="de-DE" dirty="0" err="1"/>
              <a:t>Responsive</a:t>
            </a:r>
            <a:r>
              <a:rPr lang="de-DE" dirty="0"/>
              <a:t> Layout</a:t>
            </a:r>
          </a:p>
          <a:p>
            <a:r>
              <a:rPr lang="de-DE" dirty="0" err="1" smtClean="0"/>
              <a:t>Usability</a:t>
            </a:r>
            <a:endParaRPr lang="de-DE" dirty="0" smtClean="0"/>
          </a:p>
          <a:p>
            <a:pPr lvl="1"/>
            <a:r>
              <a:rPr lang="de-DE" dirty="0" smtClean="0"/>
              <a:t>große </a:t>
            </a:r>
            <a:r>
              <a:rPr lang="de-DE" dirty="0" smtClean="0"/>
              <a:t>Schriften</a:t>
            </a:r>
          </a:p>
          <a:p>
            <a:pPr lvl="1"/>
            <a:r>
              <a:rPr lang="de-DE" dirty="0" smtClean="0"/>
              <a:t>einprägsame, wiederkehrende Symbole</a:t>
            </a:r>
          </a:p>
          <a:p>
            <a:pPr lvl="1"/>
            <a:r>
              <a:rPr lang="de-DE" dirty="0" smtClean="0"/>
              <a:t>klare Strukturen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Backend</a:t>
            </a:r>
            <a:endParaRPr lang="de-DE" sz="2400" dirty="0">
              <a:solidFill>
                <a:srgbClr val="A6A6A6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173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User Interface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rcRect t="10521" b="10521"/>
          <a:stretch>
            <a:fillRect/>
          </a:stretch>
        </p:blipFill>
        <p:spPr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Backend</a:t>
            </a:r>
            <a:endParaRPr lang="de-DE" sz="2400" dirty="0">
              <a:solidFill>
                <a:srgbClr val="A6A6A6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580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Technologien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serverseitig:</a:t>
            </a:r>
          </a:p>
          <a:p>
            <a:pPr lvl="1"/>
            <a:r>
              <a:rPr lang="de-DE" dirty="0" err="1" smtClean="0"/>
              <a:t>Zend</a:t>
            </a:r>
            <a:r>
              <a:rPr lang="de-DE" dirty="0" smtClean="0"/>
              <a:t> Framework (PHP5,</a:t>
            </a:r>
            <a:br>
              <a:rPr lang="de-DE" dirty="0" smtClean="0"/>
            </a:br>
            <a:r>
              <a:rPr lang="de-DE" dirty="0" smtClean="0"/>
              <a:t>MVC-Pattern)</a:t>
            </a:r>
          </a:p>
          <a:p>
            <a:pPr lvl="1"/>
            <a:r>
              <a:rPr lang="de-DE" dirty="0" err="1" smtClean="0"/>
              <a:t>Doctrine</a:t>
            </a:r>
            <a:r>
              <a:rPr lang="de-DE" dirty="0"/>
              <a:t> </a:t>
            </a:r>
            <a:r>
              <a:rPr lang="de-DE" dirty="0" smtClean="0"/>
              <a:t>Framework (ORM)</a:t>
            </a:r>
          </a:p>
          <a:p>
            <a:pPr lvl="1"/>
            <a:r>
              <a:rPr lang="de-DE" dirty="0" smtClean="0"/>
              <a:t>MySQL</a:t>
            </a:r>
          </a:p>
          <a:p>
            <a:r>
              <a:rPr lang="de-DE" dirty="0" smtClean="0"/>
              <a:t>clientseitig:</a:t>
            </a:r>
          </a:p>
          <a:p>
            <a:pPr lvl="1"/>
            <a:r>
              <a:rPr lang="de-DE" dirty="0" smtClean="0"/>
              <a:t>Google Charts API</a:t>
            </a:r>
          </a:p>
          <a:p>
            <a:pPr lvl="1"/>
            <a:r>
              <a:rPr lang="de-DE" dirty="0" err="1" smtClean="0"/>
              <a:t>jQuery</a:t>
            </a:r>
            <a:endParaRPr lang="de-DE" dirty="0" smtClean="0"/>
          </a:p>
          <a:p>
            <a:pPr lvl="1"/>
            <a:r>
              <a:rPr lang="de-DE" dirty="0" smtClean="0"/>
              <a:t>(X)HTML</a:t>
            </a:r>
            <a:endParaRPr lang="de-DE" dirty="0"/>
          </a:p>
          <a:p>
            <a:pPr lvl="1"/>
            <a:r>
              <a:rPr lang="de-DE" dirty="0" smtClean="0"/>
              <a:t>CSS</a:t>
            </a:r>
          </a:p>
          <a:p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Backend</a:t>
            </a:r>
            <a:endParaRPr lang="de-DE" sz="2400" dirty="0">
              <a:solidFill>
                <a:srgbClr val="A6A6A6"/>
              </a:solidFill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286" y="1959076"/>
            <a:ext cx="2549088" cy="67467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674" y="2653436"/>
            <a:ext cx="2425700" cy="67310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565" y="3326536"/>
            <a:ext cx="1151622" cy="595829"/>
          </a:xfrm>
          <a:prstGeom prst="rect">
            <a:avLst/>
          </a:prstGeom>
        </p:spPr>
      </p:pic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430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REST-</a:t>
            </a:r>
            <a:r>
              <a:rPr lang="de-DE" dirty="0" err="1" smtClean="0"/>
              <a:t>ful</a:t>
            </a:r>
            <a:r>
              <a:rPr lang="de-DE" dirty="0" smtClean="0"/>
              <a:t> </a:t>
            </a:r>
            <a:r>
              <a:rPr lang="de-DE" dirty="0" smtClean="0"/>
              <a:t>Webservice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Login eines Benutzers</a:t>
            </a:r>
            <a:br>
              <a:rPr lang="de-DE" dirty="0" smtClean="0"/>
            </a:br>
            <a:r>
              <a:rPr lang="de-DE" sz="2000" dirty="0" smtClean="0"/>
              <a:t>POST http</a:t>
            </a:r>
            <a:r>
              <a:rPr lang="de-DE" sz="2000" dirty="0"/>
              <a:t>://titania.f4.</a:t>
            </a:r>
            <a:r>
              <a:rPr lang="de-DE" sz="2000" dirty="0" smtClean="0"/>
              <a:t>htw‐</a:t>
            </a:r>
            <a:r>
              <a:rPr lang="de-DE" sz="2000" dirty="0"/>
              <a:t>berlin.de/</a:t>
            </a:r>
            <a:r>
              <a:rPr lang="de-DE" sz="2000" dirty="0" err="1"/>
              <a:t>login</a:t>
            </a:r>
            <a:r>
              <a:rPr lang="de-DE" sz="2000" dirty="0" smtClean="0"/>
              <a:t>/</a:t>
            </a:r>
          </a:p>
          <a:p>
            <a:r>
              <a:rPr lang="de-DE" dirty="0" smtClean="0"/>
              <a:t>Patientendaten abfragen</a:t>
            </a:r>
            <a:br>
              <a:rPr lang="de-DE" dirty="0" smtClean="0"/>
            </a:br>
            <a:r>
              <a:rPr lang="de-DE" sz="2000" dirty="0"/>
              <a:t>GET http://titania.f4.htw</a:t>
            </a:r>
            <a:r>
              <a:rPr lang="de-DE" sz="2000" dirty="0" smtClean="0"/>
              <a:t>-berlin.de</a:t>
            </a:r>
            <a:r>
              <a:rPr lang="de-DE" sz="2000" dirty="0"/>
              <a:t>/</a:t>
            </a:r>
            <a:r>
              <a:rPr lang="de-DE" sz="2000" dirty="0" err="1"/>
              <a:t>patients</a:t>
            </a:r>
            <a:r>
              <a:rPr lang="de-DE" sz="2000" dirty="0"/>
              <a:t>/</a:t>
            </a:r>
            <a:endParaRPr lang="de-DE" sz="2000" dirty="0" smtClean="0"/>
          </a:p>
          <a:p>
            <a:r>
              <a:rPr lang="de-DE" dirty="0" smtClean="0"/>
              <a:t>Messungen zu </a:t>
            </a:r>
            <a:r>
              <a:rPr lang="de-DE" dirty="0"/>
              <a:t>Patient auslesen</a:t>
            </a:r>
            <a:br>
              <a:rPr lang="de-DE" dirty="0"/>
            </a:br>
            <a:r>
              <a:rPr lang="de-DE" sz="2000" dirty="0"/>
              <a:t>GET http://titania.f4.</a:t>
            </a:r>
            <a:r>
              <a:rPr lang="de-DE" sz="2000" dirty="0" smtClean="0"/>
              <a:t>htw‐</a:t>
            </a:r>
            <a:r>
              <a:rPr lang="de-DE" sz="2000" dirty="0"/>
              <a:t>berlin.de/</a:t>
            </a:r>
            <a:r>
              <a:rPr lang="de-DE" sz="2000" dirty="0" err="1" smtClean="0"/>
              <a:t>measurements</a:t>
            </a:r>
            <a:endParaRPr lang="de-DE" sz="2000" dirty="0" smtClean="0"/>
          </a:p>
          <a:p>
            <a:r>
              <a:rPr lang="de-DE" dirty="0" smtClean="0"/>
              <a:t>Neue Messung anlegen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 smtClean="0"/>
              <a:t>POST </a:t>
            </a:r>
            <a:r>
              <a:rPr lang="de-DE" sz="2000" dirty="0"/>
              <a:t>http://titania.f4.</a:t>
            </a:r>
            <a:r>
              <a:rPr lang="de-DE" sz="2000" dirty="0" smtClean="0"/>
              <a:t>htw‐</a:t>
            </a:r>
            <a:r>
              <a:rPr lang="de-DE" sz="2000" dirty="0"/>
              <a:t>berlin.de/</a:t>
            </a:r>
            <a:r>
              <a:rPr lang="de-DE" sz="2000" dirty="0" err="1" smtClean="0"/>
              <a:t>measurements</a:t>
            </a:r>
            <a:endParaRPr lang="de-DE" sz="2000" dirty="0" smtClean="0"/>
          </a:p>
          <a:p>
            <a:endParaRPr lang="de-DE" sz="2000" dirty="0"/>
          </a:p>
          <a:p>
            <a:r>
              <a:rPr lang="de-DE" i="1" dirty="0" smtClean="0"/>
              <a:t>Rückgabewerte sind jeweils ein Statuscode und Daten als JSON-String</a:t>
            </a:r>
            <a:endParaRPr lang="de-DE" i="1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Backend</a:t>
            </a:r>
            <a:endParaRPr lang="de-DE" sz="2400" dirty="0">
              <a:solidFill>
                <a:srgbClr val="A6A6A6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830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Mobiler Client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Benötigte Funktionalität: </a:t>
            </a:r>
          </a:p>
          <a:p>
            <a:pPr lvl="1"/>
            <a:r>
              <a:rPr lang="de-DE" dirty="0" smtClean="0"/>
              <a:t>NFC</a:t>
            </a:r>
          </a:p>
          <a:p>
            <a:pPr lvl="1"/>
            <a:r>
              <a:rPr lang="de-DE" dirty="0" smtClean="0"/>
              <a:t>Bluetooth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Wahl fiel auf Android</a:t>
            </a:r>
          </a:p>
          <a:p>
            <a:pPr lvl="1"/>
            <a:r>
              <a:rPr lang="de-DE" dirty="0" smtClean="0"/>
              <a:t>Samsung Nexus S </a:t>
            </a:r>
          </a:p>
          <a:p>
            <a:pPr lvl="1"/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 smtClean="0"/>
              <a:t>2.3.6</a:t>
            </a:r>
            <a:endParaRPr lang="de-DE" dirty="0" smtClean="0"/>
          </a:p>
          <a:p>
            <a:pPr>
              <a:buNone/>
            </a:pPr>
            <a:endParaRPr lang="de-DE" dirty="0"/>
          </a:p>
        </p:txBody>
      </p:sp>
      <p:pic>
        <p:nvPicPr>
          <p:cNvPr id="4" name="Bild 3" descr="nfc-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2446337"/>
            <a:ext cx="1219200" cy="1025525"/>
          </a:xfrm>
          <a:prstGeom prst="rect">
            <a:avLst/>
          </a:prstGeom>
        </p:spPr>
      </p:pic>
      <p:pic>
        <p:nvPicPr>
          <p:cNvPr id="5" name="Bild 4" descr="1041697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2241550"/>
            <a:ext cx="1435100" cy="1435100"/>
          </a:xfrm>
          <a:prstGeom prst="rect">
            <a:avLst/>
          </a:prstGeom>
        </p:spPr>
      </p:pic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786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Komponenten_mobiler_client_2.png"/>
          <p:cNvPicPr>
            <a:picLocks noGrp="1" noChangeAspect="1"/>
          </p:cNvPicPr>
          <p:nvPr>
            <p:ph idx="1"/>
          </p:nvPr>
        </p:nvPicPr>
        <p:blipFill>
          <a:blip r:embed="rId3"/>
          <a:srcRect l="-12770" r="-12770"/>
          <a:stretch>
            <a:fillRect/>
          </a:stretch>
        </p:blipFill>
        <p:spPr>
          <a:xfrm>
            <a:off x="1600200" y="2578101"/>
            <a:ext cx="3035300" cy="1669298"/>
          </a:xfrm>
        </p:spPr>
      </p:pic>
      <p:pic>
        <p:nvPicPr>
          <p:cNvPr id="6" name="Bild 5" descr="Komponenten_mobiler_client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657" y="4247399"/>
            <a:ext cx="2417167" cy="1668462"/>
          </a:xfrm>
          <a:prstGeom prst="rect">
            <a:avLst/>
          </a:prstGeom>
        </p:spPr>
      </p:pic>
      <p:pic>
        <p:nvPicPr>
          <p:cNvPr id="7" name="Bild 6" descr="Komponenten_mobiler_client_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4247399"/>
            <a:ext cx="2421767" cy="1671637"/>
          </a:xfrm>
          <a:prstGeom prst="rect">
            <a:avLst/>
          </a:prstGeom>
        </p:spPr>
      </p:pic>
      <p:pic>
        <p:nvPicPr>
          <p:cNvPr id="8" name="Bild 7" descr="Komponenten_mobiler_client_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2057" y="2578101"/>
            <a:ext cx="2421767" cy="1671638"/>
          </a:xfrm>
          <a:prstGeom prst="rect">
            <a:avLst/>
          </a:prstGeom>
        </p:spPr>
      </p:pic>
      <p:sp>
        <p:nvSpPr>
          <p:cNvPr id="9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Mobiler Client</a:t>
            </a:r>
            <a:endParaRPr lang="de-DE" sz="2400" dirty="0">
              <a:solidFill>
                <a:srgbClr val="A6A6A6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Komponenten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7913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dirty="0" smtClean="0"/>
              <a:t>NFC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1968"/>
              </a:spcBef>
            </a:pPr>
            <a:r>
              <a:rPr lang="de-DE" dirty="0" smtClean="0"/>
              <a:t>Mifare Classic 1K Tags </a:t>
            </a:r>
            <a:r>
              <a:rPr lang="de-DE" sz="2162" dirty="0" smtClean="0"/>
              <a:t>(Format: ISO/IEC 7810 – ID-1)</a:t>
            </a:r>
          </a:p>
          <a:p>
            <a:pPr>
              <a:spcBef>
                <a:spcPts val="1968"/>
              </a:spcBef>
            </a:pPr>
            <a:r>
              <a:rPr lang="de-DE" dirty="0" smtClean="0"/>
              <a:t>Manifest</a:t>
            </a:r>
          </a:p>
          <a:p>
            <a:pPr marL="514350" indent="-514350">
              <a:buNone/>
            </a:pPr>
            <a:r>
              <a:rPr lang="de-DE" sz="1514" dirty="0" smtClean="0">
                <a:solidFill>
                  <a:srgbClr val="008080"/>
                </a:solidFill>
                <a:latin typeface="Monaco"/>
              </a:rPr>
              <a:t>	&lt;</a:t>
            </a:r>
            <a:r>
              <a:rPr lang="de-DE" sz="1514" dirty="0" smtClean="0">
                <a:solidFill>
                  <a:srgbClr val="3F7F7F"/>
                </a:solidFill>
                <a:latin typeface="Monaco"/>
              </a:rPr>
              <a:t>uses-permission </a:t>
            </a:r>
            <a:r>
              <a:rPr lang="de-DE" sz="1514" dirty="0" smtClean="0">
                <a:solidFill>
                  <a:srgbClr val="7F007F"/>
                </a:solidFill>
                <a:latin typeface="Monaco"/>
              </a:rPr>
              <a:t>android:name</a:t>
            </a:r>
            <a:r>
              <a:rPr lang="de-DE" sz="1514" dirty="0" smtClean="0">
                <a:solidFill>
                  <a:srgbClr val="000000"/>
                </a:solidFill>
                <a:latin typeface="Monaco"/>
              </a:rPr>
              <a:t>=</a:t>
            </a:r>
            <a:r>
              <a:rPr lang="de-DE" sz="1514" i="1" dirty="0" smtClean="0">
                <a:solidFill>
                  <a:srgbClr val="2A00FF"/>
                </a:solidFill>
                <a:latin typeface="Monaco"/>
              </a:rPr>
              <a:t>"android.permission.NFC" </a:t>
            </a:r>
            <a:r>
              <a:rPr lang="de-DE" sz="1514" i="1" dirty="0" smtClean="0">
                <a:solidFill>
                  <a:srgbClr val="008080"/>
                </a:solidFill>
                <a:latin typeface="Monaco"/>
              </a:rPr>
              <a:t>/&gt;</a:t>
            </a:r>
          </a:p>
          <a:p>
            <a:pPr marL="514350" indent="-514350">
              <a:buNone/>
            </a:pPr>
            <a:r>
              <a:rPr lang="de-DE" sz="1514" dirty="0" smtClean="0">
                <a:solidFill>
                  <a:srgbClr val="000000"/>
                </a:solidFill>
                <a:latin typeface="Monaco"/>
              </a:rPr>
              <a:t>	</a:t>
            </a:r>
            <a:r>
              <a:rPr lang="de-DE" sz="1514" dirty="0" smtClean="0">
                <a:solidFill>
                  <a:srgbClr val="008080"/>
                </a:solidFill>
                <a:latin typeface="Monaco"/>
              </a:rPr>
              <a:t>&lt;</a:t>
            </a:r>
            <a:r>
              <a:rPr lang="de-DE" sz="1514" dirty="0" smtClean="0">
                <a:solidFill>
                  <a:srgbClr val="3F7F7F"/>
                </a:solidFill>
                <a:latin typeface="Monaco"/>
              </a:rPr>
              <a:t>uses-feature </a:t>
            </a:r>
            <a:r>
              <a:rPr lang="de-DE" sz="1514" dirty="0" smtClean="0">
                <a:solidFill>
                  <a:srgbClr val="7F007F"/>
                </a:solidFill>
                <a:latin typeface="Monaco"/>
              </a:rPr>
              <a:t>android:name</a:t>
            </a:r>
            <a:r>
              <a:rPr lang="de-DE" sz="1514" dirty="0" smtClean="0">
                <a:solidFill>
                  <a:srgbClr val="000000"/>
                </a:solidFill>
                <a:latin typeface="Monaco"/>
              </a:rPr>
              <a:t>=</a:t>
            </a:r>
            <a:r>
              <a:rPr lang="de-DE" sz="1514" i="1" dirty="0" smtClean="0">
                <a:solidFill>
                  <a:srgbClr val="2A00FF"/>
                </a:solidFill>
                <a:latin typeface="Monaco"/>
              </a:rPr>
              <a:t>"android.hardware.nfc" </a:t>
            </a:r>
            <a:r>
              <a:rPr lang="de-DE" sz="1514" i="1" dirty="0" smtClean="0">
                <a:solidFill>
                  <a:srgbClr val="008080"/>
                </a:solidFill>
                <a:latin typeface="Monaco"/>
              </a:rPr>
              <a:t>/&gt;</a:t>
            </a:r>
            <a:endParaRPr lang="de-DE" sz="1514" dirty="0" smtClean="0"/>
          </a:p>
          <a:p>
            <a:pPr>
              <a:spcBef>
                <a:spcPts val="1968"/>
              </a:spcBef>
            </a:pPr>
            <a:r>
              <a:rPr lang="de-DE" dirty="0" smtClean="0"/>
              <a:t>Foreground Dispatch System</a:t>
            </a:r>
          </a:p>
          <a:p>
            <a:pPr>
              <a:buNone/>
            </a:pPr>
            <a:r>
              <a:rPr lang="de-DE" sz="1500" dirty="0" smtClean="0">
                <a:solidFill>
                  <a:srgbClr val="AA0D91"/>
                </a:solidFill>
                <a:latin typeface="Menlo-Regular"/>
              </a:rPr>
              <a:t>		public</a:t>
            </a:r>
            <a:r>
              <a:rPr lang="de-DE" sz="15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de-DE" sz="1500" dirty="0" smtClean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de-DE" sz="1500" dirty="0" smtClean="0">
                <a:solidFill>
                  <a:srgbClr val="000000"/>
                </a:solidFill>
                <a:latin typeface="Menlo-Regular"/>
              </a:rPr>
              <a:t> onNewIntent(Intent intent) {        </a:t>
            </a:r>
          </a:p>
          <a:p>
            <a:pPr>
              <a:buNone/>
            </a:pPr>
            <a:r>
              <a:rPr lang="de-DE" sz="1500" dirty="0" smtClean="0">
                <a:solidFill>
                  <a:srgbClr val="000000"/>
                </a:solidFill>
                <a:latin typeface="Menlo-Regular"/>
              </a:rPr>
              <a:t>			</a:t>
            </a:r>
            <a:r>
              <a:rPr lang="de-DE" sz="1400" dirty="0" smtClean="0">
                <a:solidFill>
                  <a:srgbClr val="000000"/>
                </a:solidFill>
                <a:latin typeface="Menlo-Regular"/>
              </a:rPr>
              <a:t>Tag tagFromIntent = intent.getParcelableExtra(NfcAdapter.EXTRA_TAG);</a:t>
            </a:r>
          </a:p>
          <a:p>
            <a:pPr>
              <a:buNone/>
            </a:pPr>
            <a:r>
              <a:rPr lang="de-DE" sz="1500" dirty="0" smtClean="0">
                <a:solidFill>
                  <a:srgbClr val="000000"/>
                </a:solidFill>
                <a:latin typeface="Menlo-Regular"/>
              </a:rPr>
              <a:t>		}</a:t>
            </a:r>
          </a:p>
          <a:p>
            <a:pPr>
              <a:spcBef>
                <a:spcPts val="1968"/>
              </a:spcBef>
            </a:pPr>
            <a:r>
              <a:rPr lang="de-DE" dirty="0" smtClean="0">
                <a:solidFill>
                  <a:srgbClr val="000000"/>
                </a:solidFill>
                <a:cs typeface="Menlo Regular"/>
              </a:rPr>
              <a:t>Lesen / Schreiben eines Tag</a:t>
            </a:r>
          </a:p>
          <a:p>
            <a:pPr>
              <a:spcBef>
                <a:spcPts val="1968"/>
              </a:spcBef>
            </a:pPr>
            <a:r>
              <a:rPr lang="de-DE" dirty="0" smtClean="0">
                <a:solidFill>
                  <a:srgbClr val="000000"/>
                </a:solidFill>
                <a:cs typeface="Menlo Regular"/>
              </a:rPr>
              <a:t>Initialisierung der Bluetooth Kommunikation</a:t>
            </a:r>
            <a:endParaRPr lang="de-DE" dirty="0" smtClean="0">
              <a:cs typeface="Menlo Regular"/>
            </a:endParaRPr>
          </a:p>
          <a:p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Mobiler Client</a:t>
            </a:r>
            <a:endParaRPr lang="de-DE" sz="2400" dirty="0">
              <a:solidFill>
                <a:srgbClr val="A6A6A6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795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968"/>
              </a:spcBef>
            </a:pPr>
            <a:r>
              <a:rPr lang="de-DE" dirty="0" smtClean="0"/>
              <a:t>Bibliothek zur Kommunikation mit Arduino</a:t>
            </a:r>
          </a:p>
          <a:p>
            <a:pPr>
              <a:spcBef>
                <a:spcPts val="1968"/>
              </a:spcBef>
            </a:pPr>
            <a:r>
              <a:rPr lang="de-DE" dirty="0" smtClean="0"/>
              <a:t>Verbindungsaufbau</a:t>
            </a:r>
            <a:r>
              <a:rPr lang="de-DE" sz="1500" dirty="0" smtClean="0">
                <a:latin typeface="Menlo Regular"/>
                <a:cs typeface="Menlo Regular"/>
              </a:rPr>
              <a:t>	</a:t>
            </a:r>
          </a:p>
          <a:p>
            <a:pPr>
              <a:buNone/>
            </a:pPr>
            <a:r>
              <a:rPr lang="de-DE" sz="1500" dirty="0" smtClean="0">
                <a:solidFill>
                  <a:srgbClr val="000000"/>
                </a:solidFill>
                <a:highlight>
                  <a:srgbClr val="E8F2FE"/>
                </a:highlight>
                <a:latin typeface="Menlo Regular"/>
                <a:cs typeface="Menlo Regular"/>
              </a:rPr>
              <a:t>		Amarino.connect(</a:t>
            </a:r>
            <a:r>
              <a:rPr lang="de-DE" sz="1500" dirty="0" smtClean="0">
                <a:solidFill>
                  <a:srgbClr val="0000C0"/>
                </a:solidFill>
                <a:highlight>
                  <a:srgbClr val="E8F2FE"/>
                </a:highlight>
                <a:latin typeface="Menlo Regular"/>
                <a:cs typeface="Menlo Regular"/>
              </a:rPr>
              <a:t>mContext</a:t>
            </a:r>
            <a:r>
              <a:rPr lang="de-DE" sz="1500" dirty="0" smtClean="0">
                <a:solidFill>
                  <a:srgbClr val="000000"/>
                </a:solidFill>
                <a:highlight>
                  <a:srgbClr val="E8F2FE"/>
                </a:highlight>
                <a:latin typeface="Menlo Regular"/>
                <a:cs typeface="Menlo Regular"/>
              </a:rPr>
              <a:t>, </a:t>
            </a:r>
            <a:r>
              <a:rPr lang="de-DE" sz="1500" dirty="0" smtClean="0">
                <a:solidFill>
                  <a:srgbClr val="0000C0"/>
                </a:solidFill>
                <a:highlight>
                  <a:srgbClr val="E8F2FE"/>
                </a:highlight>
                <a:latin typeface="Menlo Regular"/>
                <a:cs typeface="Menlo Regular"/>
              </a:rPr>
              <a:t>mDeviceAddress</a:t>
            </a:r>
            <a:r>
              <a:rPr lang="de-DE" sz="1500" dirty="0" smtClean="0">
                <a:solidFill>
                  <a:srgbClr val="000000"/>
                </a:solidFill>
                <a:highlight>
                  <a:srgbClr val="E8F2FE"/>
                </a:highlight>
                <a:latin typeface="Menlo Regular"/>
                <a:cs typeface="Menlo Regular"/>
              </a:rPr>
              <a:t>);</a:t>
            </a:r>
            <a:endParaRPr lang="de-DE" sz="1500" dirty="0" smtClean="0">
              <a:latin typeface="Menlo Regular"/>
              <a:cs typeface="Menlo Regular"/>
            </a:endParaRPr>
          </a:p>
          <a:p>
            <a:pPr>
              <a:spcBef>
                <a:spcPts val="1968"/>
              </a:spcBef>
            </a:pPr>
            <a:r>
              <a:rPr lang="de-DE" dirty="0" smtClean="0">
                <a:cs typeface="Menlo Regular"/>
              </a:rPr>
              <a:t>Starten der Messung</a:t>
            </a:r>
          </a:p>
          <a:p>
            <a:pPr>
              <a:buNone/>
            </a:pPr>
            <a:r>
              <a:rPr lang="de-DE" sz="1500" dirty="0" smtClean="0">
                <a:latin typeface="Menlo Regular"/>
                <a:cs typeface="Menlo Regular"/>
              </a:rPr>
              <a:t>		</a:t>
            </a:r>
            <a:r>
              <a:rPr lang="de-DE" sz="1400" dirty="0" smtClean="0">
                <a:solidFill>
                  <a:srgbClr val="000000"/>
                </a:solidFill>
                <a:highlight>
                  <a:srgbClr val="E8F2FE"/>
                </a:highlight>
                <a:latin typeface="Menlo Regular"/>
                <a:cs typeface="Menlo Regular"/>
              </a:rPr>
              <a:t>Amarino.sendDataToArduino(</a:t>
            </a:r>
            <a:r>
              <a:rPr lang="de-DE" sz="1400" dirty="0" smtClean="0">
                <a:solidFill>
                  <a:srgbClr val="0000C0"/>
                </a:solidFill>
                <a:highlight>
                  <a:srgbClr val="E8F2FE"/>
                </a:highlight>
                <a:latin typeface="Menlo Regular"/>
                <a:cs typeface="Menlo Regular"/>
              </a:rPr>
              <a:t>mContext</a:t>
            </a:r>
            <a:r>
              <a:rPr lang="de-DE" sz="1400" dirty="0" smtClean="0">
                <a:solidFill>
                  <a:srgbClr val="000000"/>
                </a:solidFill>
                <a:highlight>
                  <a:srgbClr val="E8F2FE"/>
                </a:highlight>
                <a:latin typeface="Menlo Regular"/>
                <a:cs typeface="Menlo Regular"/>
              </a:rPr>
              <a:t>, </a:t>
            </a:r>
            <a:r>
              <a:rPr lang="de-DE" sz="1400" dirty="0" smtClean="0">
                <a:solidFill>
                  <a:srgbClr val="0000C0"/>
                </a:solidFill>
                <a:highlight>
                  <a:srgbClr val="E8F2FE"/>
                </a:highlight>
                <a:latin typeface="Menlo Regular"/>
                <a:cs typeface="Menlo Regular"/>
              </a:rPr>
              <a:t>mDeviceAddress</a:t>
            </a:r>
            <a:r>
              <a:rPr lang="de-DE" sz="1400" dirty="0" smtClean="0">
                <a:solidFill>
                  <a:srgbClr val="000000"/>
                </a:solidFill>
                <a:highlight>
                  <a:srgbClr val="E8F2FE"/>
                </a:highlight>
                <a:latin typeface="Menlo Regular"/>
                <a:cs typeface="Menlo Regular"/>
              </a:rPr>
              <a:t>, flag, value);</a:t>
            </a:r>
            <a:endParaRPr lang="de-DE" sz="1400" dirty="0" smtClean="0">
              <a:latin typeface="Menlo Regular"/>
              <a:cs typeface="Menlo Regular"/>
            </a:endParaRPr>
          </a:p>
          <a:p>
            <a:pPr>
              <a:spcBef>
                <a:spcPts val="1968"/>
              </a:spcBef>
            </a:pPr>
            <a:r>
              <a:rPr lang="de-DE" dirty="0" smtClean="0">
                <a:cs typeface="Menlo Regular"/>
              </a:rPr>
              <a:t>Empfangen der Werte</a:t>
            </a:r>
          </a:p>
          <a:p>
            <a:pPr>
              <a:buNone/>
            </a:pPr>
            <a:r>
              <a:rPr lang="de-DE" sz="1500" dirty="0" smtClean="0">
                <a:solidFill>
                  <a:srgbClr val="000000"/>
                </a:solidFill>
                <a:latin typeface="Menlo-Regular"/>
              </a:rPr>
              <a:t>		</a:t>
            </a:r>
            <a:r>
              <a:rPr lang="de-DE" sz="1400" dirty="0" smtClean="0">
                <a:solidFill>
                  <a:srgbClr val="000000"/>
                </a:solidFill>
                <a:latin typeface="Menlo-Regular"/>
              </a:rPr>
              <a:t>@Override    </a:t>
            </a:r>
          </a:p>
          <a:p>
            <a:pPr>
              <a:buNone/>
            </a:pPr>
            <a:r>
              <a:rPr lang="de-DE" sz="1400" dirty="0" smtClean="0">
                <a:solidFill>
                  <a:srgbClr val="AA0D91"/>
                </a:solidFill>
                <a:latin typeface="Menlo-Regular"/>
              </a:rPr>
              <a:t>		public</a:t>
            </a:r>
            <a:r>
              <a:rPr lang="de-DE" sz="14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de-DE" sz="1400" dirty="0" smtClean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de-DE" sz="1400" dirty="0" smtClean="0">
                <a:solidFill>
                  <a:srgbClr val="000000"/>
                </a:solidFill>
                <a:latin typeface="Menlo-Regular"/>
              </a:rPr>
              <a:t> onReceive(Context context, Intent intent) {        </a:t>
            </a:r>
          </a:p>
          <a:p>
            <a:pPr>
              <a:buNone/>
            </a:pPr>
            <a:r>
              <a:rPr lang="de-DE" sz="1400" dirty="0" smtClean="0">
                <a:solidFill>
                  <a:srgbClr val="000000"/>
                </a:solidFill>
                <a:latin typeface="Menlo-Regular"/>
              </a:rPr>
              <a:t>		  	</a:t>
            </a:r>
            <a:r>
              <a:rPr lang="de-DE" sz="1400" dirty="0" smtClean="0">
                <a:solidFill>
                  <a:srgbClr val="007400"/>
                </a:solidFill>
                <a:latin typeface="Menlo-Regular"/>
              </a:rPr>
              <a:t>//...</a:t>
            </a:r>
            <a:endParaRPr lang="de-DE" sz="1400" dirty="0" smtClean="0">
              <a:solidFill>
                <a:srgbClr val="000000"/>
              </a:solidFill>
              <a:latin typeface="Menlo-Regular"/>
            </a:endParaRPr>
          </a:p>
          <a:p>
            <a:pPr>
              <a:buNone/>
            </a:pPr>
            <a:r>
              <a:rPr lang="de-DE" sz="1400" dirty="0" smtClean="0">
                <a:solidFill>
                  <a:srgbClr val="000000"/>
                </a:solidFill>
                <a:latin typeface="Menlo-Regular"/>
              </a:rPr>
              <a:t>		  	String data = intent.getStringExtra(AmarinoIntent.EXTRA_DATA);        </a:t>
            </a:r>
          </a:p>
          <a:p>
            <a:pPr>
              <a:buNone/>
            </a:pPr>
            <a:r>
              <a:rPr lang="de-DE" sz="1400" dirty="0" smtClean="0">
                <a:solidFill>
                  <a:srgbClr val="000000"/>
                </a:solidFill>
                <a:latin typeface="Menlo-Regular"/>
              </a:rPr>
              <a:t>		}</a:t>
            </a:r>
            <a:endParaRPr lang="de-DE" sz="1400" dirty="0" smtClean="0">
              <a:cs typeface="Menlo Regular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70000"/>
              </a:lnSpc>
            </a:pPr>
            <a:endParaRPr lang="de-DE" dirty="0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Mobiler Client</a:t>
            </a:r>
            <a:endParaRPr lang="de-DE" sz="2400" dirty="0">
              <a:solidFill>
                <a:srgbClr val="A6A6A6"/>
              </a:solidFill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de-DE" dirty="0" err="1" smtClean="0"/>
              <a:t>Amarino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849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dirty="0" err="1" smtClean="0"/>
              <a:t>Activities</a:t>
            </a:r>
            <a:endParaRPr lang="de-DE" dirty="0"/>
          </a:p>
        </p:txBody>
      </p:sp>
      <p:pic>
        <p:nvPicPr>
          <p:cNvPr id="10" name="Bild 9" descr="men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920" y="1360316"/>
            <a:ext cx="3230880" cy="5384800"/>
          </a:xfrm>
          <a:prstGeom prst="rect">
            <a:avLst/>
          </a:prstGeom>
          <a:ln>
            <a:solidFill>
              <a:srgbClr val="7F7F7F"/>
            </a:solidFill>
          </a:ln>
        </p:spPr>
      </p:pic>
      <p:pic>
        <p:nvPicPr>
          <p:cNvPr id="12" name="Bild 11" descr="log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60316"/>
            <a:ext cx="3230880" cy="5384800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Mobiler Client</a:t>
            </a:r>
            <a:endParaRPr lang="de-DE" sz="2400" dirty="0">
              <a:solidFill>
                <a:srgbClr val="A6A6A6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623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dirty="0" err="1" smtClean="0"/>
              <a:t>Activities</a:t>
            </a:r>
            <a:endParaRPr lang="de-DE" dirty="0"/>
          </a:p>
        </p:txBody>
      </p:sp>
      <p:pic>
        <p:nvPicPr>
          <p:cNvPr id="13" name="Bild 12" descr="patient_men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0316"/>
            <a:ext cx="3230880" cy="5384800"/>
          </a:xfrm>
          <a:prstGeom prst="rect">
            <a:avLst/>
          </a:prstGeom>
          <a:ln>
            <a:solidFill>
              <a:srgbClr val="7F7F7F"/>
            </a:solidFill>
          </a:ln>
        </p:spPr>
      </p:pic>
      <p:pic>
        <p:nvPicPr>
          <p:cNvPr id="14" name="Bild 13" descr="patient_detail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920" y="1360316"/>
            <a:ext cx="3230880" cy="5384800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Mobiler Client</a:t>
            </a:r>
            <a:endParaRPr lang="de-DE" sz="2400" dirty="0">
              <a:solidFill>
                <a:srgbClr val="A6A6A6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846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Einleitung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de-DE" i="1" dirty="0" smtClean="0"/>
              <a:t>Wir bieten allen medizinischen Einrichtungen sowohl ein IT-System zur effizienten Patientenverwaltung und zukunftsorientierten </a:t>
            </a:r>
            <a:r>
              <a:rPr lang="de-DE" i="1" dirty="0" err="1" smtClean="0"/>
              <a:t>Messwerterfassung</a:t>
            </a:r>
            <a:r>
              <a:rPr lang="de-DE" i="1" dirty="0" smtClean="0"/>
              <a:t> als auch unsere persönliche Beratung und langjährige Erfahrungen.</a:t>
            </a:r>
          </a:p>
          <a:p>
            <a:pPr algn="just"/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64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dirty="0" err="1" smtClean="0"/>
              <a:t>Activities</a:t>
            </a:r>
            <a:endParaRPr lang="de-DE" dirty="0"/>
          </a:p>
        </p:txBody>
      </p:sp>
      <p:pic>
        <p:nvPicPr>
          <p:cNvPr id="15" name="Bild 14" descr="patient_measurem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0316"/>
            <a:ext cx="3230880" cy="5384800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Mobiler Client</a:t>
            </a:r>
            <a:endParaRPr lang="de-DE" sz="2400" dirty="0">
              <a:solidFill>
                <a:srgbClr val="A6A6A6"/>
              </a:solidFill>
            </a:endParaRPr>
          </a:p>
        </p:txBody>
      </p:sp>
      <p:pic>
        <p:nvPicPr>
          <p:cNvPr id="3" name="Bild 2" descr="device-2012-02-06-1607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29" y="1360317"/>
            <a:ext cx="3230880" cy="5384800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787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dirty="0" smtClean="0"/>
              <a:t>Webservice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Ansprechen des Webservice nach Protokoll</a:t>
            </a:r>
          </a:p>
          <a:p>
            <a:r>
              <a:rPr lang="de-DE" dirty="0" smtClean="0"/>
              <a:t>Methoden:</a:t>
            </a:r>
          </a:p>
          <a:p>
            <a:pPr lvl="1"/>
            <a:r>
              <a:rPr lang="de-DE" dirty="0" smtClean="0"/>
              <a:t>Login</a:t>
            </a:r>
          </a:p>
          <a:p>
            <a:pPr lvl="1"/>
            <a:r>
              <a:rPr lang="de-DE" dirty="0" smtClean="0"/>
              <a:t>Messungen erstellen / speichern</a:t>
            </a:r>
          </a:p>
          <a:p>
            <a:pPr lvl="1"/>
            <a:r>
              <a:rPr lang="de-DE" dirty="0" smtClean="0"/>
              <a:t>Patientendaten</a:t>
            </a:r>
          </a:p>
          <a:p>
            <a:r>
              <a:rPr lang="de-DE" dirty="0" smtClean="0"/>
              <a:t>Rückgabe als JSON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Mobiler Client</a:t>
            </a:r>
            <a:endParaRPr lang="de-DE" sz="2400" dirty="0">
              <a:solidFill>
                <a:srgbClr val="A6A6A6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745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Arduino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>
                <a:cs typeface="Courier New"/>
              </a:rPr>
              <a:t>Arduino Uno</a:t>
            </a:r>
          </a:p>
          <a:p>
            <a:r>
              <a:rPr lang="de-DE" dirty="0" smtClean="0">
                <a:cs typeface="Courier New"/>
              </a:rPr>
              <a:t>Temperatursensor</a:t>
            </a:r>
          </a:p>
          <a:p>
            <a:r>
              <a:rPr lang="de-DE" dirty="0" smtClean="0">
                <a:cs typeface="Courier New"/>
              </a:rPr>
              <a:t>Bluetooth Shield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Ausführen der Temperaturmessung</a:t>
            </a:r>
          </a:p>
          <a:p>
            <a:pPr lvl="1"/>
            <a:r>
              <a:rPr lang="de-DE" dirty="0" smtClean="0">
                <a:cs typeface="Courier New"/>
              </a:rPr>
              <a:t>Button</a:t>
            </a:r>
          </a:p>
          <a:p>
            <a:pPr lvl="1"/>
            <a:r>
              <a:rPr lang="de-DE" dirty="0" smtClean="0">
                <a:cs typeface="Courier New"/>
              </a:rPr>
              <a:t>Kommando von Android</a:t>
            </a:r>
          </a:p>
          <a:p>
            <a:pPr>
              <a:spcBef>
                <a:spcPts val="1920"/>
              </a:spcBef>
            </a:pPr>
            <a:r>
              <a:rPr lang="de-DE" dirty="0" smtClean="0">
                <a:cs typeface="Courier New"/>
              </a:rPr>
              <a:t>Messen von 10 Werten über Zeitraum</a:t>
            </a:r>
          </a:p>
          <a:p>
            <a:pPr lvl="1"/>
            <a:r>
              <a:rPr lang="de-DE" dirty="0" smtClean="0">
                <a:cs typeface="Courier New"/>
              </a:rPr>
              <a:t>Arithmetisches Mittel</a:t>
            </a:r>
          </a:p>
          <a:p>
            <a:pPr lvl="1"/>
            <a:endParaRPr lang="de-DE" dirty="0" smtClean="0">
              <a:cs typeface="Courier New"/>
            </a:endParaRPr>
          </a:p>
        </p:txBody>
      </p:sp>
      <p:pic>
        <p:nvPicPr>
          <p:cNvPr id="4" name="Bild 3" descr="35040-DS18B20-tempsensor-3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979" y="1600200"/>
            <a:ext cx="2125662" cy="2125662"/>
          </a:xfrm>
          <a:prstGeom prst="rect">
            <a:avLst/>
          </a:prstGeom>
        </p:spPr>
      </p:pic>
      <p:pic>
        <p:nvPicPr>
          <p:cNvPr id="6" name="Bild 5" descr="08550-04-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421" y="1871202"/>
            <a:ext cx="1487472" cy="1487472"/>
          </a:xfrm>
          <a:prstGeom prst="rect">
            <a:avLst/>
          </a:prstGeom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Mobiler Client</a:t>
            </a:r>
            <a:endParaRPr lang="de-DE" sz="2400" dirty="0">
              <a:solidFill>
                <a:srgbClr val="A6A6A6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1845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570136"/>
            <a:ext cx="8229600" cy="1143000"/>
          </a:xfrm>
        </p:spPr>
        <p:txBody>
          <a:bodyPr/>
          <a:lstStyle/>
          <a:p>
            <a:r>
              <a:rPr lang="de-DE" dirty="0" smtClean="0"/>
              <a:t>Live-Demo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809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NFC</a:t>
            </a:r>
          </a:p>
          <a:p>
            <a:r>
              <a:rPr lang="de-DE" dirty="0" err="1" smtClean="0"/>
              <a:t>Arduino</a:t>
            </a:r>
            <a:r>
              <a:rPr lang="de-DE" dirty="0" smtClean="0"/>
              <a:t> + Sensor + BT </a:t>
            </a:r>
            <a:r>
              <a:rPr lang="de-DE" dirty="0" err="1" smtClean="0"/>
              <a:t>Shield</a:t>
            </a:r>
            <a:endParaRPr lang="de-DE" dirty="0"/>
          </a:p>
          <a:p>
            <a:r>
              <a:rPr lang="de-DE" dirty="0" smtClean="0"/>
              <a:t>Einfacher Aufbau der BT-Verbindung via NFC</a:t>
            </a:r>
            <a:endParaRPr lang="de-DE" dirty="0"/>
          </a:p>
          <a:p>
            <a:r>
              <a:rPr lang="de-DE" dirty="0" smtClean="0"/>
              <a:t>Webserver</a:t>
            </a:r>
          </a:p>
          <a:p>
            <a:r>
              <a:rPr lang="de-DE" dirty="0" smtClean="0"/>
              <a:t>Multiuserkonzept</a:t>
            </a:r>
          </a:p>
          <a:p>
            <a:r>
              <a:rPr lang="de-DE" dirty="0" err="1" smtClean="0"/>
              <a:t>Usability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5740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dirty="0" smtClean="0"/>
              <a:t>Vielen Dank für die </a:t>
            </a:r>
            <a:r>
              <a:rPr lang="de-DE" sz="4000" dirty="0" smtClean="0"/>
              <a:t>Aufmerksamkeit.</a:t>
            </a:r>
            <a:endParaRPr lang="de-DE" sz="4000" dirty="0" smtClean="0"/>
          </a:p>
          <a:p>
            <a:pPr marL="0" indent="0" algn="ctr">
              <a:buNone/>
            </a:pPr>
            <a:endParaRPr lang="de-DE" sz="4000" dirty="0"/>
          </a:p>
          <a:p>
            <a:pPr marL="0" indent="0" algn="ctr">
              <a:buNone/>
            </a:pPr>
            <a:r>
              <a:rPr lang="de-DE" sz="4000" dirty="0" smtClean="0"/>
              <a:t>Fragen?</a:t>
            </a:r>
            <a:endParaRPr lang="de-DE" sz="4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554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lnSpc>
                <a:spcPct val="70000"/>
              </a:lnSpc>
            </a:pPr>
            <a:r>
              <a:rPr lang="de-DE" dirty="0" smtClean="0"/>
              <a:t>Geschäftskonzept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Systemanbieter  (Klasse I)</a:t>
            </a:r>
          </a:p>
          <a:p>
            <a:pPr lvl="1"/>
            <a:r>
              <a:rPr lang="de-DE" dirty="0" smtClean="0"/>
              <a:t>Software </a:t>
            </a:r>
          </a:p>
          <a:p>
            <a:pPr lvl="1"/>
            <a:r>
              <a:rPr lang="de-DE" dirty="0" smtClean="0"/>
              <a:t>Hardware</a:t>
            </a:r>
          </a:p>
          <a:p>
            <a:pPr lvl="1"/>
            <a:r>
              <a:rPr lang="de-DE" dirty="0" smtClean="0"/>
              <a:t>Dienstleistungen</a:t>
            </a:r>
          </a:p>
          <a:p>
            <a:r>
              <a:rPr lang="de-DE" dirty="0" smtClean="0"/>
              <a:t>Med. Einrichtungen</a:t>
            </a:r>
          </a:p>
          <a:p>
            <a:r>
              <a:rPr lang="de-DE" dirty="0" smtClean="0"/>
              <a:t>Wettbewerber</a:t>
            </a:r>
          </a:p>
          <a:p>
            <a:pPr lvl="1"/>
            <a:r>
              <a:rPr lang="de-DE" dirty="0" err="1" smtClean="0"/>
              <a:t>Checkpad</a:t>
            </a:r>
            <a:r>
              <a:rPr lang="de-DE" dirty="0" smtClean="0"/>
              <a:t> </a:t>
            </a:r>
            <a:r>
              <a:rPr lang="de-DE" dirty="0" err="1" smtClean="0"/>
              <a:t>Med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Uni Jena</a:t>
            </a:r>
          </a:p>
          <a:p>
            <a:r>
              <a:rPr lang="de-DE" dirty="0" smtClean="0"/>
              <a:t>Alleinstellungsmerkmal</a:t>
            </a:r>
          </a:p>
          <a:p>
            <a:pPr lvl="1"/>
            <a:endParaRPr lang="de-DE" dirty="0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64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Systemaufbau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Messgerät</a:t>
            </a:r>
          </a:p>
          <a:p>
            <a:pPr lvl="1"/>
            <a:r>
              <a:rPr lang="de-DE" dirty="0" err="1" smtClean="0"/>
              <a:t>Arduino</a:t>
            </a:r>
            <a:r>
              <a:rPr lang="de-DE" dirty="0" smtClean="0"/>
              <a:t> Uno</a:t>
            </a:r>
          </a:p>
          <a:p>
            <a:pPr lvl="1"/>
            <a:r>
              <a:rPr lang="de-DE" dirty="0" smtClean="0"/>
              <a:t>Temperatur Sensor</a:t>
            </a:r>
          </a:p>
          <a:p>
            <a:pPr lvl="1"/>
            <a:r>
              <a:rPr lang="de-DE" dirty="0" smtClean="0"/>
              <a:t>Bluetooth </a:t>
            </a:r>
            <a:r>
              <a:rPr lang="de-DE" dirty="0" err="1" smtClean="0"/>
              <a:t>Shield</a:t>
            </a:r>
            <a:endParaRPr lang="de-DE" dirty="0" smtClean="0"/>
          </a:p>
          <a:p>
            <a:pPr lvl="1"/>
            <a:r>
              <a:rPr lang="de-DE" dirty="0" smtClean="0"/>
              <a:t>Button und LEDs</a:t>
            </a:r>
          </a:p>
          <a:p>
            <a:r>
              <a:rPr lang="de-DE" dirty="0" smtClean="0"/>
              <a:t>Samsung Nexus S</a:t>
            </a:r>
          </a:p>
          <a:p>
            <a:r>
              <a:rPr lang="de-DE" dirty="0" smtClean="0"/>
              <a:t>Server: </a:t>
            </a:r>
            <a:r>
              <a:rPr lang="de-DE" dirty="0" smtClean="0">
                <a:hlinkClick r:id="rId2"/>
              </a:rPr>
              <a:t>http://titania.f4.htw-berlin.de/</a:t>
            </a:r>
            <a:endParaRPr lang="de-DE" dirty="0" smtClean="0"/>
          </a:p>
          <a:p>
            <a:endParaRPr lang="de-DE" dirty="0" smtClean="0">
              <a:cs typeface="Menlo Regular"/>
            </a:endParaRPr>
          </a:p>
        </p:txBody>
      </p:sp>
      <p:pic>
        <p:nvPicPr>
          <p:cNvPr id="1026" name="Picture 2" descr="D:\Studium\Master\3.Semester\Mobile Anwendungen im Gesundheitswesen\MAGW-d\images\Systemaufbau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65464" y="2054248"/>
            <a:ext cx="4822282" cy="2191699"/>
          </a:xfrm>
          <a:prstGeom prst="rect">
            <a:avLst/>
          </a:prstGeom>
          <a:noFill/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58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smtClean="0"/>
              <a:t>Projektmanagement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550" y="1600200"/>
            <a:ext cx="8333772" cy="4573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936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err="1" smtClean="0"/>
              <a:t>Personas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sz="4100" dirty="0" smtClean="0"/>
              <a:t>Manfred Krug (59)</a:t>
            </a:r>
          </a:p>
          <a:p>
            <a:pPr marL="0" indent="0">
              <a:buNone/>
            </a:pPr>
            <a:r>
              <a:rPr lang="de-DE" dirty="0" smtClean="0"/>
              <a:t>Position: Chefarzt</a:t>
            </a:r>
          </a:p>
          <a:p>
            <a:endParaRPr lang="de-DE" dirty="0" smtClean="0"/>
          </a:p>
          <a:p>
            <a:r>
              <a:rPr lang="de-DE" dirty="0" smtClean="0"/>
              <a:t>Erwartet ein vollfunktionsfähiges System</a:t>
            </a:r>
          </a:p>
          <a:p>
            <a:r>
              <a:rPr lang="de-DE" dirty="0" smtClean="0"/>
              <a:t>Niedrige Computer und Netzaffinität</a:t>
            </a:r>
          </a:p>
          <a:p>
            <a:r>
              <a:rPr lang="de-DE" dirty="0" smtClean="0"/>
              <a:t>Wenig Erfahrung mit mobilen Geräten</a:t>
            </a:r>
          </a:p>
          <a:p>
            <a:r>
              <a:rPr lang="de-DE" dirty="0" smtClean="0"/>
              <a:t>Bevorzugt kurze und effiziente Visiten</a:t>
            </a:r>
          </a:p>
          <a:p>
            <a:r>
              <a:rPr lang="de-DE" dirty="0" smtClean="0"/>
              <a:t>Reduzierung von Papieraufwand</a:t>
            </a:r>
          </a:p>
          <a:p>
            <a:r>
              <a:rPr lang="de-DE" dirty="0" smtClean="0"/>
              <a:t>Wünscht sich Effiziente Behandlung, hohe Qualität, Mobilität und Flexibilität</a:t>
            </a:r>
          </a:p>
          <a:p>
            <a:r>
              <a:rPr lang="de-DE" dirty="0" smtClean="0"/>
              <a:t>Möchte keine lange Einarbeitungszeiten in neue Systeme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Projektmanagement</a:t>
            </a:r>
            <a:endParaRPr lang="de-DE" sz="2400" dirty="0">
              <a:solidFill>
                <a:srgbClr val="A6A6A6"/>
              </a:solidFill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605" y="1604841"/>
            <a:ext cx="1222330" cy="1629944"/>
          </a:xfrm>
          <a:prstGeom prst="rect">
            <a:avLst/>
          </a:prstGeom>
        </p:spPr>
      </p:pic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5553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err="1" smtClean="0"/>
              <a:t>Personas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624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sz="4600" dirty="0" smtClean="0"/>
              <a:t>Monika </a:t>
            </a:r>
            <a:r>
              <a:rPr lang="de-DE" sz="4600" dirty="0" err="1" smtClean="0"/>
              <a:t>Rothstein</a:t>
            </a:r>
            <a:r>
              <a:rPr lang="de-DE" sz="4600" dirty="0" smtClean="0"/>
              <a:t> (38)</a:t>
            </a:r>
          </a:p>
          <a:p>
            <a:pPr marL="0" indent="0">
              <a:buNone/>
            </a:pPr>
            <a:r>
              <a:rPr lang="de-DE" sz="3600" dirty="0" smtClean="0"/>
              <a:t>Position: Assistenzarzt</a:t>
            </a:r>
          </a:p>
          <a:p>
            <a:endParaRPr lang="de-DE" sz="3600" dirty="0" smtClean="0"/>
          </a:p>
          <a:p>
            <a:r>
              <a:rPr lang="de-DE" sz="3600" dirty="0" smtClean="0"/>
              <a:t>Erwartet ein einfaches System</a:t>
            </a:r>
          </a:p>
          <a:p>
            <a:r>
              <a:rPr lang="de-DE" sz="3600" dirty="0" smtClean="0"/>
              <a:t>Niedrige Computer und Netzaffinität</a:t>
            </a:r>
          </a:p>
          <a:p>
            <a:r>
              <a:rPr lang="de-DE" sz="3600" dirty="0" smtClean="0"/>
              <a:t>Lernt ungerne neue Systeme kennen</a:t>
            </a:r>
          </a:p>
          <a:p>
            <a:r>
              <a:rPr lang="de-DE" sz="3600" dirty="0" smtClean="0"/>
              <a:t>Keine Erfahrung mit modernen mobilen Geräten</a:t>
            </a:r>
          </a:p>
          <a:p>
            <a:r>
              <a:rPr lang="de-DE" sz="3600" dirty="0" smtClean="0"/>
              <a:t>Beschwert sich wenn die Applikation nicht den Erwartungen entspricht</a:t>
            </a:r>
          </a:p>
          <a:p>
            <a:r>
              <a:rPr lang="de-DE" sz="3600" dirty="0" smtClean="0"/>
              <a:t>Robuste und sichere Software</a:t>
            </a:r>
          </a:p>
          <a:p>
            <a:r>
              <a:rPr lang="de-DE" sz="3600" dirty="0" smtClean="0"/>
              <a:t>Korrektheit der Daten</a:t>
            </a:r>
          </a:p>
          <a:p>
            <a:r>
              <a:rPr lang="de-DE" sz="3600" dirty="0" smtClean="0"/>
              <a:t>Aussagekräftige grafische Darstellung der Messwerte</a:t>
            </a:r>
          </a:p>
          <a:p>
            <a:endParaRPr lang="de-DE" sz="3600" dirty="0" smtClean="0"/>
          </a:p>
          <a:p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Projektmanagement</a:t>
            </a:r>
            <a:endParaRPr lang="de-DE" sz="2400" dirty="0">
              <a:solidFill>
                <a:srgbClr val="A6A6A6"/>
              </a:solidFill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921" y="1604842"/>
            <a:ext cx="1174014" cy="1632926"/>
          </a:xfrm>
          <a:prstGeom prst="rect">
            <a:avLst/>
          </a:prstGeom>
        </p:spPr>
      </p:pic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581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 err="1" smtClean="0"/>
              <a:t>Personas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6409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3800" dirty="0" smtClean="0"/>
              <a:t>Kathrin König (27)</a:t>
            </a:r>
          </a:p>
          <a:p>
            <a:pPr marL="0" indent="0">
              <a:buNone/>
            </a:pPr>
            <a:r>
              <a:rPr lang="de-DE" sz="2900" dirty="0" smtClean="0"/>
              <a:t>Position: Krankenschwester</a:t>
            </a:r>
          </a:p>
          <a:p>
            <a:endParaRPr lang="de-DE" sz="2900" dirty="0" smtClean="0"/>
          </a:p>
          <a:p>
            <a:r>
              <a:rPr lang="de-DE" sz="2900" dirty="0" smtClean="0"/>
              <a:t>Erwartet kein neues System</a:t>
            </a:r>
          </a:p>
          <a:p>
            <a:r>
              <a:rPr lang="de-DE" sz="2900" dirty="0" smtClean="0"/>
              <a:t>Hohe Computer und Netzaffinität </a:t>
            </a:r>
          </a:p>
          <a:p>
            <a:r>
              <a:rPr lang="de-DE" sz="2900" dirty="0" smtClean="0"/>
              <a:t>Viel Erfahrung mit modernen mobilen Geräten </a:t>
            </a:r>
          </a:p>
          <a:p>
            <a:r>
              <a:rPr lang="de-DE" sz="2900" dirty="0" smtClean="0"/>
              <a:t>Beschwert sich wenn neue Aufgaben/Verantwortlichkeiten  zugeteilt werden</a:t>
            </a:r>
          </a:p>
          <a:p>
            <a:r>
              <a:rPr lang="de-DE" sz="2900" dirty="0" smtClean="0"/>
              <a:t>Fordert von der Anwendung Einfachheit, Benutzer-freundlichkeit und Schnelligkeit</a:t>
            </a:r>
          </a:p>
          <a:p>
            <a:r>
              <a:rPr lang="de-DE" sz="2900" dirty="0" smtClean="0"/>
              <a:t>Wiederverwendbarkeit der Daten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57200" y="380004"/>
            <a:ext cx="8229600" cy="306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 smtClean="0">
                <a:solidFill>
                  <a:srgbClr val="A6A6A6"/>
                </a:solidFill>
              </a:rPr>
              <a:t>Projektmanagement</a:t>
            </a:r>
            <a:endParaRPr lang="de-DE" sz="2400" dirty="0">
              <a:solidFill>
                <a:srgbClr val="A6A6A6"/>
              </a:solidFill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368" y="1604841"/>
            <a:ext cx="1224567" cy="1632927"/>
          </a:xfrm>
          <a:prstGeom prst="rect">
            <a:avLst/>
          </a:prstGeom>
        </p:spPr>
      </p:pic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iHealth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0C24-55F2-8F42-9FE3-6A514715AB7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62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682</Words>
  <Application>Microsoft Macintosh PowerPoint</Application>
  <PresentationFormat>Bildschirmpräsentation (4:3)</PresentationFormat>
  <Paragraphs>308</Paragraphs>
  <Slides>35</Slides>
  <Notes>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6" baseType="lpstr">
      <vt:lpstr>Office-Design</vt:lpstr>
      <vt:lpstr>PowerPoint-Präsentation</vt:lpstr>
      <vt:lpstr>Inhalt</vt:lpstr>
      <vt:lpstr>Einleitung</vt:lpstr>
      <vt:lpstr>Geschäftskonzept </vt:lpstr>
      <vt:lpstr>Systemaufbau</vt:lpstr>
      <vt:lpstr>Projektmanagement</vt:lpstr>
      <vt:lpstr>Personas</vt:lpstr>
      <vt:lpstr>Personas</vt:lpstr>
      <vt:lpstr>Personas</vt:lpstr>
      <vt:lpstr>Personas</vt:lpstr>
      <vt:lpstr>Personas</vt:lpstr>
      <vt:lpstr>Use Cases</vt:lpstr>
      <vt:lpstr>Use Cases</vt:lpstr>
      <vt:lpstr>Use Cases</vt:lpstr>
      <vt:lpstr>Use Cases</vt:lpstr>
      <vt:lpstr>FMEA (1)</vt:lpstr>
      <vt:lpstr>FMEA (2)</vt:lpstr>
      <vt:lpstr>Funktionalität</vt:lpstr>
      <vt:lpstr>Rechteverwaltung</vt:lpstr>
      <vt:lpstr>User Interface</vt:lpstr>
      <vt:lpstr>User Interface</vt:lpstr>
      <vt:lpstr>Technologien</vt:lpstr>
      <vt:lpstr>REST-ful Webservice</vt:lpstr>
      <vt:lpstr>Mobiler Client</vt:lpstr>
      <vt:lpstr>Komponenten</vt:lpstr>
      <vt:lpstr>NFC</vt:lpstr>
      <vt:lpstr>Amarino</vt:lpstr>
      <vt:lpstr>Activities</vt:lpstr>
      <vt:lpstr>Activities</vt:lpstr>
      <vt:lpstr>Activities</vt:lpstr>
      <vt:lpstr>Webservice</vt:lpstr>
      <vt:lpstr>Arduino</vt:lpstr>
      <vt:lpstr>Live-Demo</vt:lpstr>
      <vt:lpstr>Fazit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Benjamin Oertel</dc:creator>
  <cp:lastModifiedBy>Benjamin Oertel</cp:lastModifiedBy>
  <cp:revision>244</cp:revision>
  <dcterms:created xsi:type="dcterms:W3CDTF">2012-02-03T13:40:55Z</dcterms:created>
  <dcterms:modified xsi:type="dcterms:W3CDTF">2012-02-06T18:44:26Z</dcterms:modified>
</cp:coreProperties>
</file>